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1" r:id="rId2"/>
    <p:sldId id="1222" r:id="rId3"/>
    <p:sldId id="1227" r:id="rId4"/>
    <p:sldId id="313" r:id="rId5"/>
    <p:sldId id="1228" r:id="rId6"/>
    <p:sldId id="268" r:id="rId7"/>
    <p:sldId id="265" r:id="rId8"/>
    <p:sldId id="264" r:id="rId9"/>
    <p:sldId id="270" r:id="rId10"/>
    <p:sldId id="271" r:id="rId11"/>
    <p:sldId id="272" r:id="rId12"/>
    <p:sldId id="273" r:id="rId13"/>
    <p:sldId id="274" r:id="rId14"/>
    <p:sldId id="314" r:id="rId15"/>
    <p:sldId id="315" r:id="rId16"/>
    <p:sldId id="316" r:id="rId17"/>
    <p:sldId id="317" r:id="rId18"/>
    <p:sldId id="318" r:id="rId19"/>
    <p:sldId id="122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80" autoAdjust="0"/>
  </p:normalViewPr>
  <p:slideViewPr>
    <p:cSldViewPr snapToGrid="0">
      <p:cViewPr varScale="1">
        <p:scale>
          <a:sx n="69" d="100"/>
          <a:sy n="69" d="100"/>
        </p:scale>
        <p:origin x="8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637D8-4660-4DFB-BE54-674B7963B405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899F5-3A7D-4ADF-8424-8E2B7BDECF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60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F4EC4-87A6-4E15-A6DC-9041D827EF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55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:a16="http://schemas.microsoft.com/office/drawing/2014/main" id="{1988074C-724A-49A3-9C86-02CFF3B58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11175"/>
            <a:ext cx="4530725" cy="2549525"/>
          </a:xfrm>
          <a:ln/>
        </p:spPr>
      </p:sp>
      <p:sp>
        <p:nvSpPr>
          <p:cNvPr id="16387" name="Заметки 2">
            <a:extLst>
              <a:ext uri="{FF2B5EF4-FFF2-40B4-BE49-F238E27FC236}">
                <a16:creationId xmlns:a16="http://schemas.microsoft.com/office/drawing/2014/main" id="{C7BE2BE3-2EAD-4EED-A4FE-BD3DD830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786A81B7-9ECC-4914-BDA7-8E0806982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38188" indent="-28098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36650" indent="-22383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95438" indent="-22383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1050" indent="-22383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082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654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26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798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88639E5-5F21-44BF-BE89-6000512AD5A7}" type="slidenum">
              <a:rPr lang="ru-RU" altLang="ru-RU" b="0">
                <a:solidFill>
                  <a:srgbClr val="000000"/>
                </a:solidFill>
              </a:rPr>
              <a:pPr/>
              <a:t>2</a:t>
            </a:fld>
            <a:endParaRPr lang="ru-RU" alt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3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9CEB5753-F8CB-4FA0-A30B-BA43A7C996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11175"/>
            <a:ext cx="4530725" cy="2549525"/>
          </a:xfrm>
          <a:ln/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D9179127-86FF-448E-B14B-A8A26F616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E953B326-A707-40C0-9696-C8F43A07B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38188" indent="-28098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36650" indent="-22383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95438" indent="-22383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1050" indent="-223838" defTabSz="9334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082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654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26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79850" indent="-223838" defTabSz="933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AFBD643B-D43E-431F-839C-1F95C203BDDB}" type="slidenum">
              <a:rPr lang="ru-RU" altLang="ru-RU" b="0">
                <a:solidFill>
                  <a:srgbClr val="000000"/>
                </a:solidFill>
              </a:rPr>
              <a:pPr/>
              <a:t>3</a:t>
            </a:fld>
            <a:endParaRPr lang="ru-RU" alt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0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C136-19E1-4CDE-8A7B-E96C472B001B}" type="datetime1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45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2FE9-53D1-4ADD-B2D6-C932B88D391E}" type="datetime1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1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8762-BEEC-4B90-AC7B-141794A04795}" type="datetime1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8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D987-62A1-4D66-A57B-103BC5CA4B8D}" type="datetime1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7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952A9-6724-4BE1-9E38-18C1FB1B1B2F}" type="datetime1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2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470E-CC0C-48B3-AC69-F0185F197664}" type="datetime1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7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930-FE4A-43C5-B1E5-2A184D87F01C}" type="datetime1">
              <a:rPr lang="ru-RU" smtClean="0"/>
              <a:t>31.05.2024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08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ABD9-D5FE-48D2-8828-AC0118395ADE}" type="datetime1">
              <a:rPr lang="ru-RU" smtClean="0"/>
              <a:t>31.05.2024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6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6EB6-94B6-405E-BC62-6A8A35C11BD2}" type="datetime1">
              <a:rPr lang="ru-RU" smtClean="0"/>
              <a:t>31.05.2024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4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0AC8-4E15-41C4-BB94-C5EAFBEDA3D3}" type="datetime1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2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2612F-544D-4158-8255-415A77406B05}" type="datetime1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40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E7CC-253F-492F-8BCF-E412F53C9619}" type="datetime1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92CF9-F46D-4F0B-812A-240F1E0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365" y="482606"/>
            <a:ext cx="10786711" cy="125449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D4478"/>
                </a:solidFill>
                <a:latin typeface="+mn-lt"/>
              </a:rPr>
              <a:t>ФЕДЕРАЛЬНАЯ СЛУЖБА</a:t>
            </a:r>
            <a:br>
              <a:rPr lang="ru-RU" sz="3200" b="1" dirty="0">
                <a:solidFill>
                  <a:srgbClr val="1D4478"/>
                </a:solidFill>
                <a:latin typeface="+mn-lt"/>
              </a:rPr>
            </a:br>
            <a:r>
              <a:rPr lang="ru-RU" sz="2800" b="1" dirty="0">
                <a:solidFill>
                  <a:srgbClr val="1D4478"/>
                </a:solidFill>
                <a:latin typeface="+mn-lt"/>
              </a:rPr>
              <a:t>по экологическому, технологическому и атомному надзору</a:t>
            </a:r>
            <a:br>
              <a:rPr lang="ru-RU" sz="600" b="1" dirty="0">
                <a:solidFill>
                  <a:srgbClr val="1D4478"/>
                </a:solidFill>
                <a:latin typeface="+mn-lt"/>
              </a:rPr>
            </a:br>
            <a:br>
              <a:rPr lang="ru-RU" sz="700" b="1" dirty="0">
                <a:solidFill>
                  <a:srgbClr val="1D4478"/>
                </a:solidFill>
                <a:latin typeface="+mn-lt"/>
              </a:rPr>
            </a:br>
            <a:r>
              <a:rPr lang="ru-RU" sz="2800" b="1" dirty="0">
                <a:solidFill>
                  <a:srgbClr val="1D4478"/>
                </a:solidFill>
                <a:latin typeface="+mn-lt"/>
              </a:rPr>
              <a:t>Приволжское управление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255" y="2631349"/>
            <a:ext cx="11991180" cy="10662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Об итогах прохождения готовности муниципальными образованиями к осенне-зимнему периоду 2023-2024</a:t>
            </a:r>
          </a:p>
          <a:p>
            <a:pPr>
              <a:spcBef>
                <a:spcPts val="0"/>
              </a:spcBef>
            </a:pPr>
            <a:endParaRPr lang="ru-RU" sz="4400" b="1" cap="small" dirty="0">
              <a:solidFill>
                <a:srgbClr val="1D447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r="23682"/>
          <a:stretch/>
        </p:blipFill>
        <p:spPr>
          <a:xfrm>
            <a:off x="395527" y="284095"/>
            <a:ext cx="1424540" cy="1651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9568" y="6006062"/>
            <a:ext cx="249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D4478"/>
                </a:solidFill>
              </a:rPr>
              <a:t>31 мая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243683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910B16-6B75-4249-AE01-CE98E670D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85" y="2460130"/>
            <a:ext cx="6948651" cy="4041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1F239-DCD4-4EE5-999F-2366A9DF9B78}"/>
              </a:ext>
            </a:extLst>
          </p:cNvPr>
          <p:cNvSpPr txBox="1"/>
          <p:nvPr/>
        </p:nvSpPr>
        <p:spPr>
          <a:xfrm>
            <a:off x="366712" y="157161"/>
            <a:ext cx="8777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Котельная в Республике Марий Эл, Моркинский район, </a:t>
            </a:r>
            <a:br>
              <a:rPr lang="ru-RU" sz="2000" b="1" dirty="0">
                <a:cs typeface="Times New Roman" panose="02020603050405020304" pitchFamily="18" charset="0"/>
              </a:rPr>
            </a:br>
            <a:r>
              <a:rPr lang="ru-RU" sz="2000" b="1" dirty="0">
                <a:cs typeface="Times New Roman" panose="02020603050405020304" pitchFamily="18" charset="0"/>
              </a:rPr>
              <a:t>п. Красный Стекловар</a:t>
            </a:r>
          </a:p>
          <a:p>
            <a:endParaRPr lang="ru-RU" sz="2000" dirty="0"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cs typeface="Times New Roman" panose="02020603050405020304" pitchFamily="18" charset="0"/>
              </a:rPr>
              <a:t>04.10.2023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не проводятся должным образом мероприятия по обеспечению длительного и надежного использования здания котельной, а именно отсутствует остекление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E69C4E-94CD-4215-8186-57042DE5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6" y="2460130"/>
            <a:ext cx="3035064" cy="404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55E10-E84B-462A-BA21-A675C53DBD36}"/>
              </a:ext>
            </a:extLst>
          </p:cNvPr>
          <p:cNvSpPr txBox="1"/>
          <p:nvPr/>
        </p:nvSpPr>
        <p:spPr>
          <a:xfrm>
            <a:off x="7877176" y="2001142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E0CB2-83BC-4226-83B9-E7798B8165FB}"/>
              </a:ext>
            </a:extLst>
          </p:cNvPr>
          <p:cNvSpPr txBox="1"/>
          <p:nvPr/>
        </p:nvSpPr>
        <p:spPr>
          <a:xfrm>
            <a:off x="608385" y="2018124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D4725E-B02E-48F1-A8BF-A8B3267DDBE1}"/>
              </a:ext>
            </a:extLst>
          </p:cNvPr>
          <p:cNvSpPr/>
          <p:nvPr/>
        </p:nvSpPr>
        <p:spPr>
          <a:xfrm>
            <a:off x="8688288" y="808294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2E60FF-590C-43FE-BFC1-ED31332A8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58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4E6F5-7954-4B3B-802A-837477BF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003"/>
            <a:ext cx="8314678" cy="1325563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latin typeface="+mn-lt"/>
                <a:ea typeface="+mn-ea"/>
                <a:cs typeface="Times New Roman" panose="02020603050405020304" pitchFamily="18" charset="0"/>
              </a:rPr>
              <a:t>ИТП здания бассейна в Елабужском районе Республики Татарстан</a:t>
            </a:r>
            <a:br>
              <a:rPr lang="ru-RU" sz="2000" b="1" dirty="0">
                <a:latin typeface="+mn-lt"/>
                <a:ea typeface="+mn-ea"/>
                <a:cs typeface="Times New Roman" panose="02020603050405020304" pitchFamily="18" charset="0"/>
              </a:rPr>
            </a:br>
            <a:br>
              <a:rPr lang="ru-RU" sz="2000" b="1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en-US" sz="2000" dirty="0">
                <a:latin typeface="+mn-lt"/>
                <a:cs typeface="Times New Roman" panose="02020603050405020304" pitchFamily="18" charset="0"/>
              </a:rPr>
              <a:t>15.07.2023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выявлено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не проведен текущий ремонт в ИТП здания бассейна, а именно не проведена очистка, промывка теплообменника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176013-D6AA-41ED-BB13-6DF8B9818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7723" y="1699566"/>
            <a:ext cx="4297258" cy="5027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B05F15-0B43-46B4-B88C-DA5A482B7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4107" y="2296562"/>
            <a:ext cx="5017676" cy="3962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D02482-2EDD-4C7B-8621-C8C93DFCE95F}"/>
              </a:ext>
            </a:extLst>
          </p:cNvPr>
          <p:cNvSpPr txBox="1"/>
          <p:nvPr/>
        </p:nvSpPr>
        <p:spPr>
          <a:xfrm>
            <a:off x="5823945" y="1668103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8A418-E393-4E46-9DFD-ABB949DE7E31}"/>
              </a:ext>
            </a:extLst>
          </p:cNvPr>
          <p:cNvSpPr txBox="1"/>
          <p:nvPr/>
        </p:nvSpPr>
        <p:spPr>
          <a:xfrm>
            <a:off x="838200" y="1699567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FB815C-04F0-487D-9661-2F6BA1D23E74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55E57A-314C-40F9-B269-810FD3742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4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7D6902-4F9D-48B0-A28E-33D12BD57035}"/>
              </a:ext>
            </a:extLst>
          </p:cNvPr>
          <p:cNvSpPr txBox="1"/>
          <p:nvPr/>
        </p:nvSpPr>
        <p:spPr>
          <a:xfrm>
            <a:off x="838200" y="80872"/>
            <a:ext cx="84467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Оборудование ХВО котельной «Центральная» 2, 3 очереди</a:t>
            </a:r>
            <a:r>
              <a:rPr lang="en-US" sz="2000" b="1" dirty="0"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cs typeface="Times New Roman" panose="02020603050405020304" pitchFamily="18" charset="0"/>
              </a:rPr>
              <a:t>г. Азнакаево Республика Татарстан</a:t>
            </a:r>
            <a:endParaRPr lang="en-US" sz="2000" b="1" dirty="0">
              <a:cs typeface="Times New Roman" panose="02020603050405020304" pitchFamily="18" charset="0"/>
            </a:endParaRPr>
          </a:p>
          <a:p>
            <a:endParaRPr lang="ru-RU" sz="2000" dirty="0"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cs typeface="Times New Roman" panose="02020603050405020304" pitchFamily="18" charset="0"/>
              </a:rPr>
              <a:t>29.08.2023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не ведется контроль за исправностью трубопровода </a:t>
            </a:r>
            <a:r>
              <a:rPr lang="ru-RU" sz="2000" dirty="0" err="1">
                <a:cs typeface="Times New Roman" panose="02020603050405020304" pitchFamily="18" charset="0"/>
              </a:rPr>
              <a:t>химводоподготовки</a:t>
            </a:r>
            <a:r>
              <a:rPr lang="ru-RU" sz="2000" dirty="0">
                <a:cs typeface="Times New Roman" panose="02020603050405020304" pitchFamily="18" charset="0"/>
              </a:rPr>
              <a:t> (отсутствует антикоррозионное покрытие, течь трубопровода)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0CE462-F469-4AF1-A4E8-68492137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14" y="2684815"/>
            <a:ext cx="5497196" cy="4038443"/>
          </a:xfrm>
          <a:prstGeom prst="rect">
            <a:avLst/>
          </a:prstGeom>
        </p:spPr>
      </p:pic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20F95BB9-1162-46BD-AE59-58EB6520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57" y="2671651"/>
            <a:ext cx="5569145" cy="402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16C01-F737-4B64-8F0F-8E930C24A1C5}"/>
              </a:ext>
            </a:extLst>
          </p:cNvPr>
          <p:cNvSpPr txBox="1"/>
          <p:nvPr/>
        </p:nvSpPr>
        <p:spPr>
          <a:xfrm>
            <a:off x="6504233" y="2158512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2E0E2-8622-44B6-A867-8B516C1C680D}"/>
              </a:ext>
            </a:extLst>
          </p:cNvPr>
          <p:cNvSpPr txBox="1"/>
          <p:nvPr/>
        </p:nvSpPr>
        <p:spPr>
          <a:xfrm>
            <a:off x="650206" y="2158512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CAE428-92AD-4CC0-9B86-2DF389C54A05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19B84E-2A51-4C93-A1CA-C5F2E8763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66888A4-BBD8-468E-8B8A-BD3E50775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439" y="1811436"/>
            <a:ext cx="4784096" cy="4579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170F1-3117-4923-8FE4-27AEBC529F78}"/>
              </a:ext>
            </a:extLst>
          </p:cNvPr>
          <p:cNvSpPr txBox="1"/>
          <p:nvPr/>
        </p:nvSpPr>
        <p:spPr>
          <a:xfrm>
            <a:off x="8306991" y="2782669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893C2-5E2C-44B0-A542-068C0CA9514D}"/>
              </a:ext>
            </a:extLst>
          </p:cNvPr>
          <p:cNvSpPr txBox="1"/>
          <p:nvPr/>
        </p:nvSpPr>
        <p:spPr>
          <a:xfrm>
            <a:off x="838200" y="34706"/>
            <a:ext cx="8514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г. Бугульма Республики Татарстан </a:t>
            </a:r>
          </a:p>
          <a:p>
            <a:endParaRPr lang="ru-RU" sz="2000" dirty="0">
              <a:cs typeface="Times New Roman" panose="02020603050405020304" pitchFamily="18" charset="0"/>
            </a:endParaRPr>
          </a:p>
          <a:p>
            <a:r>
              <a:rPr lang="ru-RU" sz="2000" dirty="0">
                <a:cs typeface="Times New Roman" panose="02020603050405020304" pitchFamily="18" charset="0"/>
              </a:rPr>
              <a:t>24.08.2023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не обеспечено наличие антикоррозионной, тепловой </a:t>
            </a:r>
            <a:br>
              <a:rPr lang="ru-RU" sz="2000" dirty="0">
                <a:cs typeface="Times New Roman" panose="02020603050405020304" pitchFamily="18" charset="0"/>
              </a:rPr>
            </a:br>
            <a:r>
              <a:rPr lang="ru-RU" sz="2000" dirty="0">
                <a:cs typeface="Times New Roman" panose="02020603050405020304" pitchFamily="18" charset="0"/>
              </a:rPr>
              <a:t>и гидроизоляционной защиты паропровода котельной в г. Бугульма Республики Татарстан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1B13EC-82AD-494F-803A-7F66CE55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74" y="1804389"/>
            <a:ext cx="5120097" cy="45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987F4-C28F-41B7-A67D-42BCF99412B1}"/>
              </a:ext>
            </a:extLst>
          </p:cNvPr>
          <p:cNvSpPr txBox="1"/>
          <p:nvPr/>
        </p:nvSpPr>
        <p:spPr>
          <a:xfrm>
            <a:off x="6328553" y="1751547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A93C3-1E0C-423D-9742-CB015D327D6F}"/>
              </a:ext>
            </a:extLst>
          </p:cNvPr>
          <p:cNvSpPr txBox="1"/>
          <p:nvPr/>
        </p:nvSpPr>
        <p:spPr>
          <a:xfrm>
            <a:off x="838200" y="1676557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578CB4-01B4-4A77-AA6E-559E3F594DBC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FFDFC2-4875-4A71-B284-75D2A4E23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10FB1E-6E9F-4144-BD95-7238869A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14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C0FE5C-5430-4F0F-9A52-F426E1E81EB2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2753E9-062B-4273-877F-10A4B6D46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F1A94D-792F-40DD-A54D-D5E86718CF2B}"/>
              </a:ext>
            </a:extLst>
          </p:cNvPr>
          <p:cNvSpPr txBox="1"/>
          <p:nvPr/>
        </p:nvSpPr>
        <p:spPr>
          <a:xfrm>
            <a:off x="706170" y="136525"/>
            <a:ext cx="7923395" cy="116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Котельная «Горбольница» г. </a:t>
            </a:r>
            <a:r>
              <a:rPr lang="ru-RU" sz="2000" b="1" dirty="0">
                <a:cs typeface="Times New Roman" panose="02020603050405020304" pitchFamily="18" charset="0"/>
              </a:rPr>
              <a:t>Бугульма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cs typeface="Times New Roman" panose="02020603050405020304" pitchFamily="18" charset="0"/>
              </a:rPr>
              <a:t>14.08.2023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ведется контроль за исправным состоянием солевого насоса в котельной «Горбольница» г. </a:t>
            </a:r>
            <a:r>
              <a:rPr lang="ru-RU" sz="2000" dirty="0">
                <a:cs typeface="Times New Roman" panose="02020603050405020304" pitchFamily="18" charset="0"/>
              </a:rPr>
              <a:t>Бугульма</a:t>
            </a:r>
          </a:p>
        </p:txBody>
      </p:sp>
      <p:pic>
        <p:nvPicPr>
          <p:cNvPr id="1026" name="Рисунок 79">
            <a:extLst>
              <a:ext uri="{FF2B5EF4-FFF2-40B4-BE49-F238E27FC236}">
                <a16:creationId xmlns:a16="http://schemas.microsoft.com/office/drawing/2014/main" id="{B546BD59-235A-4324-A30B-89C420C6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40" y="1447680"/>
            <a:ext cx="4612456" cy="494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73" descr="Описание: C:\Users\Ilina\Downloads\IMG-20230720-WA0006 (1).jpg">
            <a:extLst>
              <a:ext uri="{FF2B5EF4-FFF2-40B4-BE49-F238E27FC236}">
                <a16:creationId xmlns:a16="http://schemas.microsoft.com/office/drawing/2014/main" id="{BF280473-77AE-498C-95E3-823645A1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40" y="1447679"/>
            <a:ext cx="5091751" cy="494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4C767-84A6-40A4-9E69-93A05E3D9179}"/>
              </a:ext>
            </a:extLst>
          </p:cNvPr>
          <p:cNvSpPr txBox="1"/>
          <p:nvPr/>
        </p:nvSpPr>
        <p:spPr>
          <a:xfrm>
            <a:off x="5928227" y="1406694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B6735-5E28-4D3D-8884-69F7B655616A}"/>
              </a:ext>
            </a:extLst>
          </p:cNvPr>
          <p:cNvSpPr txBox="1"/>
          <p:nvPr/>
        </p:nvSpPr>
        <p:spPr>
          <a:xfrm>
            <a:off x="706170" y="1447680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167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4124D3-3C22-46B1-AD47-E582DA37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15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2B695-F51B-428C-8936-218F340E0EA4}"/>
              </a:ext>
            </a:extLst>
          </p:cNvPr>
          <p:cNvSpPr txBox="1"/>
          <p:nvPr/>
        </p:nvSpPr>
        <p:spPr>
          <a:xfrm>
            <a:off x="674704" y="136525"/>
            <a:ext cx="84015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Тепловой пункт в г. Нурлат</a:t>
            </a:r>
          </a:p>
          <a:p>
            <a:endParaRPr lang="ru-RU" sz="2000" b="1" dirty="0">
              <a:cs typeface="Times New Roman" panose="02020603050405020304" pitchFamily="18" charset="0"/>
            </a:endParaRPr>
          </a:p>
          <a:p>
            <a:r>
              <a:rPr lang="ru-RU" sz="2000" dirty="0">
                <a:cs typeface="Times New Roman" panose="02020603050405020304" pitchFamily="18" charset="0"/>
              </a:rPr>
              <a:t>13.07.2023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не проводятся обязательные осмотры зданий </a:t>
            </a:r>
            <a:b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сооружений тепловых энергоустановок 2 раза в год (весной и осенью) </a:t>
            </a:r>
            <a:b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смотровой комиссией (не содержится в исправном состоянии помещение </a:t>
            </a:r>
            <a:b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теплового пункта)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565F5C-5086-49F3-AA56-4F683100F8BD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9449A1-B660-424F-8381-F4159AEAC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  <p:pic>
        <p:nvPicPr>
          <p:cNvPr id="2050" name="Рисунок 19">
            <a:extLst>
              <a:ext uri="{FF2B5EF4-FFF2-40B4-BE49-F238E27FC236}">
                <a16:creationId xmlns:a16="http://schemas.microsoft.com/office/drawing/2014/main" id="{7D744905-3531-4C74-8893-067C6523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93" y="2190364"/>
            <a:ext cx="4915863" cy="416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3" descr="C:\Users\Ильфак\Desktop\20230907_082129.jpg">
            <a:extLst>
              <a:ext uri="{FF2B5EF4-FFF2-40B4-BE49-F238E27FC236}">
                <a16:creationId xmlns:a16="http://schemas.microsoft.com/office/drawing/2014/main" id="{0889F582-5059-40F5-BB66-948F7F603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94" y="2195659"/>
            <a:ext cx="4884290" cy="416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4ABBA6-5F48-4E88-A9C2-F4B1EDF15E41}"/>
              </a:ext>
            </a:extLst>
          </p:cNvPr>
          <p:cNvSpPr txBox="1"/>
          <p:nvPr/>
        </p:nvSpPr>
        <p:spPr>
          <a:xfrm>
            <a:off x="6449600" y="2093394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CC4BC-2AB4-403A-ABBF-EA8A41A738B9}"/>
              </a:ext>
            </a:extLst>
          </p:cNvPr>
          <p:cNvSpPr txBox="1"/>
          <p:nvPr/>
        </p:nvSpPr>
        <p:spPr>
          <a:xfrm>
            <a:off x="674704" y="2093394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168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25E084-806E-4185-A649-68558941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16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1CC57-022B-4FD1-988A-8FD2F3BD55FA}"/>
              </a:ext>
            </a:extLst>
          </p:cNvPr>
          <p:cNvSpPr txBox="1"/>
          <p:nvPr/>
        </p:nvSpPr>
        <p:spPr>
          <a:xfrm>
            <a:off x="630315" y="167754"/>
            <a:ext cx="85758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Arial" panose="020B0604020202020204" pitchFamily="34" charset="0"/>
              </a:rPr>
              <a:t>МУП «ПКС»</a:t>
            </a:r>
          </a:p>
          <a:p>
            <a:pPr algn="ctr"/>
            <a:endParaRPr lang="ru-RU" sz="2000" b="1" dirty="0"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cs typeface="Arial" panose="020B0604020202020204" pitchFamily="34" charset="0"/>
              </a:rPr>
              <a:t>27.04.2023 выявлено</a:t>
            </a:r>
            <a:r>
              <a:rPr lang="en-US" sz="2000" dirty="0">
                <a:cs typeface="Arial" panose="020B0604020202020204" pitchFamily="34" charset="0"/>
              </a:rPr>
              <a:t>:</a:t>
            </a:r>
            <a:r>
              <a:rPr lang="ru-RU" sz="2000" dirty="0">
                <a:cs typeface="Arial" panose="020B0604020202020204" pitchFamily="34" charset="0"/>
              </a:rPr>
              <a:t> </a:t>
            </a:r>
            <a:r>
              <a:rPr lang="ru-RU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 аварийном состоянии находились котлы в котельной </a:t>
            </a:r>
            <a:br>
              <a:rPr lang="ru-RU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МУП «ПКС», расположенной по адресу: Пестречинский муниципальный район, с. Шали, ул. Хайруллина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7F5719-2D8C-42DC-BCEC-8954C250F3B2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27E1FD-36EF-4A5B-8484-06D7BD431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  <p:pic>
        <p:nvPicPr>
          <p:cNvPr id="9" name="image41.jpg">
            <a:extLst>
              <a:ext uri="{FF2B5EF4-FFF2-40B4-BE49-F238E27FC236}">
                <a16:creationId xmlns:a16="http://schemas.microsoft.com/office/drawing/2014/main" id="{84FBA1E4-5A6A-4EE1-87C2-582B0F29F0F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23918" y="1909762"/>
            <a:ext cx="4258174" cy="4780484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CE499-97B2-49BF-BA0F-25E3444D5001}"/>
              </a:ext>
            </a:extLst>
          </p:cNvPr>
          <p:cNvSpPr txBox="1"/>
          <p:nvPr/>
        </p:nvSpPr>
        <p:spPr>
          <a:xfrm>
            <a:off x="5640073" y="1807703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004AE-44BF-4019-8F43-2254D2730CA8}"/>
              </a:ext>
            </a:extLst>
          </p:cNvPr>
          <p:cNvSpPr txBox="1"/>
          <p:nvPr/>
        </p:nvSpPr>
        <p:spPr>
          <a:xfrm>
            <a:off x="630315" y="1807703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070751-A768-432D-8A66-59AD6C1D9E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55" y="1860534"/>
            <a:ext cx="4258175" cy="4860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26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2F9954-4BA3-435F-BC0E-8FAD59C7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F97965-12BB-4777-B825-9E3539B88ECC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C5F5DD-CF36-420B-B20F-C4D00D315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C5700-AE63-4FCA-BB47-D1A12FCCC6AE}"/>
              </a:ext>
            </a:extLst>
          </p:cNvPr>
          <p:cNvSpPr txBox="1"/>
          <p:nvPr/>
        </p:nvSpPr>
        <p:spPr>
          <a:xfrm>
            <a:off x="301842" y="154882"/>
            <a:ext cx="8886546" cy="196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г. Заинск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cs typeface="Times New Roman" panose="02020603050405020304" pitchFamily="18" charset="0"/>
              </a:rPr>
              <a:t>22.06.2023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 поддерживается в исправном состоянии оборудование, строительные и другие конструкции тепловых сетей, а именно: нарушена, частями отсутствует тепловая изоляция на участках тепловых сетей в  </a:t>
            </a:r>
            <a:b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г. Заинск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883DCB-FC08-4639-8CA2-AEA97D570D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6" y="2336927"/>
            <a:ext cx="3582659" cy="438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73E613-2839-4EAB-BDD3-D3F95B211CF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6926"/>
            <a:ext cx="3620987" cy="43845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4E3C72-F35C-4CF1-92A6-0E33C5E11D9A}"/>
              </a:ext>
            </a:extLst>
          </p:cNvPr>
          <p:cNvSpPr txBox="1"/>
          <p:nvPr/>
        </p:nvSpPr>
        <p:spPr>
          <a:xfrm>
            <a:off x="5311653" y="2283739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2D169-0518-4110-A68D-5F373CC22A54}"/>
              </a:ext>
            </a:extLst>
          </p:cNvPr>
          <p:cNvSpPr txBox="1"/>
          <p:nvPr/>
        </p:nvSpPr>
        <p:spPr>
          <a:xfrm>
            <a:off x="446426" y="2262104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321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EDDEEB-F1B6-4153-9108-AE35394C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A5AA12-7F83-4E42-93BD-2BADF68835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64" y="2404125"/>
            <a:ext cx="4069080" cy="43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749DA7-313A-4AE1-93BE-86BCD2C761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47" y="2440914"/>
            <a:ext cx="3407665" cy="42805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05DD9-E9CA-48D1-BBC6-CD1DDFC6C2A2}"/>
              </a:ext>
            </a:extLst>
          </p:cNvPr>
          <p:cNvSpPr txBox="1"/>
          <p:nvPr/>
        </p:nvSpPr>
        <p:spPr>
          <a:xfrm>
            <a:off x="697991" y="19104"/>
            <a:ext cx="7776099" cy="232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Котельная в с. </a:t>
            </a:r>
            <a:r>
              <a:rPr lang="ru-RU" sz="2000" b="1" dirty="0" err="1">
                <a:cs typeface="Times New Roman" panose="02020603050405020304" pitchFamily="18" charset="0"/>
              </a:rPr>
              <a:t>Чубуклы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cs typeface="Times New Roman" panose="02020603050405020304" pitchFamily="18" charset="0"/>
              </a:rPr>
              <a:t>Заинского</a:t>
            </a:r>
            <a:r>
              <a:rPr lang="ru-RU" sz="2000" b="1" dirty="0">
                <a:cs typeface="Times New Roman" panose="02020603050405020304" pitchFamily="18" charset="0"/>
              </a:rPr>
              <a:t> района.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содержатся в исправном состоянии здания и сооружения котельных, обеспечивающее длительное, надежное использование их по назначению, а именно: не защищена конструкция здания котельной теплоснабжения школы с. </a:t>
            </a:r>
            <a:r>
              <a:rPr lang="ru-RU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Чубуклы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от попадания влаги, имеются следы протекания через потолочное перекрытие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A7FABE-F44D-4941-93B9-232F50B37D0B}"/>
              </a:ext>
            </a:extLst>
          </p:cNvPr>
          <p:cNvSpPr/>
          <p:nvPr/>
        </p:nvSpPr>
        <p:spPr>
          <a:xfrm>
            <a:off x="8629565" y="839076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EB4751-E45E-4599-834F-A121F7CA6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62A6F4-3E21-4AA4-B096-7374B7D98CB4}"/>
              </a:ext>
            </a:extLst>
          </p:cNvPr>
          <p:cNvSpPr txBox="1"/>
          <p:nvPr/>
        </p:nvSpPr>
        <p:spPr>
          <a:xfrm>
            <a:off x="5770849" y="2440914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C7C836-0BD8-4525-A55F-D76A75ACE3BC}"/>
              </a:ext>
            </a:extLst>
          </p:cNvPr>
          <p:cNvSpPr txBox="1"/>
          <p:nvPr/>
        </p:nvSpPr>
        <p:spPr>
          <a:xfrm>
            <a:off x="1027175" y="2370959"/>
            <a:ext cx="3146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22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50373" y="176530"/>
            <a:ext cx="210375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Приволжское</a:t>
            </a:r>
            <a:r>
              <a:rPr sz="1200" b="1" spc="-5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управление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370"/>
              </a:lnSpc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Ростехнадзора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4207" y="132587"/>
            <a:ext cx="432816" cy="486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5256" y="494868"/>
            <a:ext cx="709218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-20" dirty="0">
                <a:solidFill>
                  <a:srgbClr val="000000"/>
                </a:solidFill>
                <a:latin typeface="+mn-lt"/>
                <a:cs typeface="Calibri"/>
              </a:rPr>
              <a:t>Паспорт</a:t>
            </a:r>
            <a:r>
              <a:rPr lang="ru-RU" sz="2000" b="1" spc="5" dirty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lang="ru-RU" sz="2000" b="1" spc="-25" dirty="0">
                <a:solidFill>
                  <a:srgbClr val="000000"/>
                </a:solidFill>
                <a:latin typeface="+mn-lt"/>
                <a:cs typeface="Calibri"/>
              </a:rPr>
              <a:t>готовности</a:t>
            </a:r>
            <a:br>
              <a:rPr lang="ru-RU" sz="2000" b="1" spc="-25" dirty="0">
                <a:solidFill>
                  <a:srgbClr val="000000"/>
                </a:solidFill>
                <a:latin typeface="+mn-lt"/>
                <a:cs typeface="Calibri"/>
              </a:rPr>
            </a:br>
            <a:r>
              <a:rPr lang="ru-RU" sz="2000" b="1" spc="-5" dirty="0">
                <a:solidFill>
                  <a:srgbClr val="000000"/>
                </a:solidFill>
                <a:latin typeface="+mn-lt"/>
                <a:cs typeface="Calibri"/>
              </a:rPr>
              <a:t>к осенне-зимнему </a:t>
            </a:r>
            <a:r>
              <a:rPr lang="ru-RU" sz="2000" b="1" spc="-20" dirty="0">
                <a:solidFill>
                  <a:srgbClr val="000000"/>
                </a:solidFill>
                <a:latin typeface="+mn-lt"/>
                <a:cs typeface="Calibri"/>
              </a:rPr>
              <a:t>периоду</a:t>
            </a:r>
            <a:r>
              <a:rPr lang="ru-RU" sz="2000" b="1" spc="-5" dirty="0">
                <a:solidFill>
                  <a:srgbClr val="000000"/>
                </a:solidFill>
                <a:latin typeface="+mn-lt"/>
                <a:cs typeface="Calibri"/>
              </a:rPr>
              <a:t> 2024-2025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8368" y="1480820"/>
            <a:ext cx="11295760" cy="4257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399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cs typeface="Calibri"/>
              </a:rPr>
              <a:t>Проверка </a:t>
            </a:r>
            <a:r>
              <a:rPr sz="2000" spc="-15" dirty="0">
                <a:cs typeface="Calibri"/>
              </a:rPr>
              <a:t>готовности </a:t>
            </a:r>
            <a:r>
              <a:rPr sz="2000" dirty="0">
                <a:cs typeface="Calibri"/>
              </a:rPr>
              <a:t>к </a:t>
            </a:r>
            <a:r>
              <a:rPr sz="2000" spc="-15" dirty="0">
                <a:cs typeface="Calibri"/>
              </a:rPr>
              <a:t>отопительному периоду </a:t>
            </a:r>
            <a:r>
              <a:rPr sz="2000" b="1" spc="-5" dirty="0" err="1">
                <a:cs typeface="Calibri"/>
              </a:rPr>
              <a:t>муниципальных</a:t>
            </a:r>
            <a:r>
              <a:rPr sz="2000" b="1" spc="-5" dirty="0">
                <a:cs typeface="Calibri"/>
              </a:rPr>
              <a:t> </a:t>
            </a:r>
            <a:r>
              <a:rPr lang="ru-RU" sz="2000" b="1" spc="-5" dirty="0">
                <a:cs typeface="Calibri"/>
              </a:rPr>
              <a:t>о</a:t>
            </a:r>
            <a:r>
              <a:rPr sz="2000" b="1" spc="-5" dirty="0" err="1">
                <a:cs typeface="Calibri"/>
              </a:rPr>
              <a:t>бразований</a:t>
            </a:r>
            <a:r>
              <a:rPr lang="ru-RU" sz="2000" b="1" spc="-5" dirty="0">
                <a:cs typeface="Calibri"/>
              </a:rPr>
              <a:t> </a:t>
            </a:r>
            <a:r>
              <a:rPr sz="2000" spc="-10" dirty="0" err="1">
                <a:cs typeface="Calibri"/>
              </a:rPr>
              <a:t>осуществляется</a:t>
            </a:r>
            <a:r>
              <a:rPr sz="2000" spc="5" dirty="0">
                <a:cs typeface="Calibri"/>
              </a:rPr>
              <a:t> </a:t>
            </a:r>
            <a:r>
              <a:rPr sz="2000" b="1" spc="-10" dirty="0" err="1">
                <a:cs typeface="Calibri"/>
              </a:rPr>
              <a:t>Ростехнадзором</a:t>
            </a:r>
            <a:r>
              <a:rPr lang="ru-RU" sz="2000" b="1" spc="-10" dirty="0">
                <a:cs typeface="Calibri"/>
              </a:rPr>
              <a:t>. </a:t>
            </a:r>
          </a:p>
          <a:p>
            <a:pPr marL="12700" marR="1739900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>
                <a:cs typeface="Calibri"/>
              </a:rPr>
              <a:t>П</a:t>
            </a:r>
            <a:r>
              <a:rPr sz="2000" spc="-10" dirty="0" err="1">
                <a:cs typeface="Calibri"/>
              </a:rPr>
              <a:t>роверка</a:t>
            </a:r>
            <a:r>
              <a:rPr sz="2000" spc="-10" dirty="0">
                <a:cs typeface="Calibri"/>
              </a:rPr>
              <a:t> </a:t>
            </a:r>
            <a:r>
              <a:rPr sz="2000" b="1" spc="-10" dirty="0">
                <a:cs typeface="Calibri"/>
              </a:rPr>
              <a:t>теплоснабжающих </a:t>
            </a:r>
            <a:r>
              <a:rPr sz="2000" b="1" dirty="0">
                <a:cs typeface="Calibri"/>
              </a:rPr>
              <a:t>и </a:t>
            </a:r>
            <a:r>
              <a:rPr sz="2000" b="1" spc="-5" dirty="0">
                <a:cs typeface="Calibri"/>
              </a:rPr>
              <a:t>теплосетевых</a:t>
            </a:r>
            <a:r>
              <a:rPr sz="2000" b="1" spc="25" dirty="0">
                <a:cs typeface="Calibri"/>
              </a:rPr>
              <a:t> </a:t>
            </a:r>
            <a:r>
              <a:rPr sz="2000" b="1" spc="-5" dirty="0" err="1">
                <a:cs typeface="Calibri"/>
              </a:rPr>
              <a:t>организаций</a:t>
            </a:r>
            <a:r>
              <a:rPr sz="2000" spc="-5" dirty="0">
                <a:cs typeface="Calibri"/>
              </a:rPr>
              <a:t>,</a:t>
            </a:r>
            <a:r>
              <a:rPr lang="ru-RU" sz="2000" spc="-5" dirty="0">
                <a:cs typeface="Calibri"/>
              </a:rPr>
              <a:t> </a:t>
            </a:r>
            <a:r>
              <a:rPr sz="2000" dirty="0">
                <a:cs typeface="Calibri"/>
              </a:rPr>
              <a:t>а </a:t>
            </a:r>
            <a:r>
              <a:rPr sz="2000" spc="-10" dirty="0">
                <a:cs typeface="Calibri"/>
              </a:rPr>
              <a:t>также </a:t>
            </a:r>
            <a:r>
              <a:rPr sz="2000" b="1" spc="-10" dirty="0">
                <a:cs typeface="Calibri"/>
              </a:rPr>
              <a:t>потребителей </a:t>
            </a:r>
            <a:r>
              <a:rPr sz="2000" spc="-5" dirty="0">
                <a:cs typeface="Calibri"/>
              </a:rPr>
              <a:t>тепловой </a:t>
            </a:r>
            <a:r>
              <a:rPr sz="2000" dirty="0">
                <a:cs typeface="Calibri"/>
              </a:rPr>
              <a:t>энергии </a:t>
            </a:r>
            <a:r>
              <a:rPr sz="2000" spc="-10" dirty="0">
                <a:cs typeface="Calibri"/>
              </a:rPr>
              <a:t>осуществляется</a:t>
            </a:r>
            <a:r>
              <a:rPr sz="2000" spc="20" dirty="0">
                <a:cs typeface="Calibri"/>
              </a:rPr>
              <a:t> </a:t>
            </a:r>
            <a:r>
              <a:rPr sz="2000" b="1" spc="-5" dirty="0">
                <a:cs typeface="Calibri"/>
              </a:rPr>
              <a:t>муниципальным</a:t>
            </a:r>
            <a:endParaRPr sz="20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cs typeface="Calibri"/>
              </a:rPr>
              <a:t>образованием</a:t>
            </a:r>
            <a:endParaRPr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005DA1"/>
                </a:solidFill>
                <a:cs typeface="Calibri"/>
              </a:rPr>
              <a:t>Сроки выдачи паспортов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готовности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к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отопительному</a:t>
            </a:r>
            <a:r>
              <a:rPr sz="2000" b="1" spc="-35" dirty="0">
                <a:solidFill>
                  <a:srgbClr val="005DA1"/>
                </a:solidFill>
                <a:cs typeface="Calibri"/>
              </a:rPr>
              <a:t> </a:t>
            </a:r>
            <a:r>
              <a:rPr sz="2000" b="1" spc="-15" dirty="0">
                <a:solidFill>
                  <a:srgbClr val="005DA1"/>
                </a:solidFill>
                <a:cs typeface="Calibri"/>
              </a:rPr>
              <a:t>периоду:</a:t>
            </a:r>
            <a:endParaRPr sz="2000" dirty="0">
              <a:cs typeface="Calibri"/>
            </a:endParaRPr>
          </a:p>
          <a:p>
            <a:pPr marL="12700" marR="309880">
              <a:lnSpc>
                <a:spcPct val="100000"/>
              </a:lnSpc>
              <a:spcBef>
                <a:spcPts val="6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000" b="1" spc="-5" dirty="0">
                <a:solidFill>
                  <a:srgbClr val="005DA1"/>
                </a:solidFill>
                <a:cs typeface="Calibri"/>
              </a:rPr>
              <a:t>не позднее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15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сентября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-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для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потребителей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тепловой энергии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(комиссия 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муниципального образования);</a:t>
            </a:r>
            <a:endParaRPr sz="2000" dirty="0"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000" b="1" spc="-5" dirty="0">
                <a:solidFill>
                  <a:srgbClr val="005DA1"/>
                </a:solidFill>
                <a:cs typeface="Calibri"/>
              </a:rPr>
              <a:t>не позднее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1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ноября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-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для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теплоснабжающих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и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теплосетевых организаций 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(комиссия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муниципального</a:t>
            </a:r>
            <a:r>
              <a:rPr sz="2000" b="1" spc="-15" dirty="0">
                <a:solidFill>
                  <a:srgbClr val="005DA1"/>
                </a:solidFill>
                <a:cs typeface="Calibri"/>
              </a:rPr>
              <a:t>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образования);</a:t>
            </a:r>
            <a:endParaRPr sz="2000" dirty="0">
              <a:cs typeface="Calibri"/>
            </a:endParaRPr>
          </a:p>
          <a:p>
            <a:pPr marL="120014" indent="-107950">
              <a:lnSpc>
                <a:spcPct val="100000"/>
              </a:lnSpc>
              <a:spcBef>
                <a:spcPts val="6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000" b="1" spc="-5" dirty="0">
                <a:solidFill>
                  <a:srgbClr val="005DA1"/>
                </a:solidFill>
                <a:cs typeface="Calibri"/>
              </a:rPr>
              <a:t>не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позднее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15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ноября </a:t>
            </a:r>
            <a:r>
              <a:rPr sz="2000" b="1" dirty="0">
                <a:solidFill>
                  <a:srgbClr val="005DA1"/>
                </a:solidFill>
                <a:cs typeface="Calibri"/>
              </a:rPr>
              <a:t>-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для муниципальных образований</a:t>
            </a:r>
            <a:r>
              <a:rPr sz="2000" b="1" spc="60" dirty="0">
                <a:solidFill>
                  <a:srgbClr val="005DA1"/>
                </a:solidFill>
                <a:cs typeface="Calibri"/>
              </a:rPr>
              <a:t> 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(комиссия</a:t>
            </a:r>
            <a:endParaRPr sz="20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005DA1"/>
                </a:solidFill>
                <a:cs typeface="Calibri"/>
              </a:rPr>
              <a:t>Приволжского </a:t>
            </a:r>
            <a:r>
              <a:rPr sz="2000" b="1" spc="-5" dirty="0">
                <a:solidFill>
                  <a:srgbClr val="005DA1"/>
                </a:solidFill>
                <a:cs typeface="Calibri"/>
              </a:rPr>
              <a:t>управления</a:t>
            </a:r>
            <a:r>
              <a:rPr sz="2000" b="1" spc="-10" dirty="0">
                <a:solidFill>
                  <a:srgbClr val="005DA1"/>
                </a:solidFill>
                <a:cs typeface="Calibri"/>
              </a:rPr>
              <a:t> Ростехнадзора).</a:t>
            </a:r>
            <a:endParaRPr sz="2000" dirty="0"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Номер слайда 5">
            <a:extLst>
              <a:ext uri="{FF2B5EF4-FFF2-40B4-BE49-F238E27FC236}">
                <a16:creationId xmlns:a16="http://schemas.microsoft.com/office/drawing/2014/main" id="{C24093BD-3746-4FAC-9C09-2B71847E2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604500" y="6492875"/>
            <a:ext cx="412750" cy="184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012ABAF-F672-473E-95BA-C94AA7E6BF85}" type="slidenum">
              <a:rPr lang="ru-RU" altLang="ru-RU" sz="1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D82C24-A1E2-42BF-BEC1-B5FB88567EA9}"/>
              </a:ext>
            </a:extLst>
          </p:cNvPr>
          <p:cNvSpPr txBox="1"/>
          <p:nvPr/>
        </p:nvSpPr>
        <p:spPr>
          <a:xfrm>
            <a:off x="533400" y="98506"/>
            <a:ext cx="91836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00" b="1" spc="-25" dirty="0">
                <a:solidFill>
                  <a:srgbClr val="0D0D0D"/>
                </a:solidFill>
                <a:latin typeface="Calibri"/>
                <a:cs typeface="Calibri"/>
              </a:rPr>
              <a:t>Авария, произошедшая 04.01.2024, в системе теплоснабжения </a:t>
            </a:r>
            <a:br>
              <a:rPr lang="ru-RU" sz="2500" b="1" spc="-25" dirty="0">
                <a:solidFill>
                  <a:srgbClr val="0D0D0D"/>
                </a:solidFill>
                <a:latin typeface="Calibri"/>
                <a:cs typeface="Calibri"/>
              </a:rPr>
            </a:br>
            <a:r>
              <a:rPr lang="ru-RU" sz="2500" b="1" spc="-25" dirty="0">
                <a:solidFill>
                  <a:srgbClr val="0D0D0D"/>
                </a:solidFill>
                <a:latin typeface="Calibri"/>
                <a:cs typeface="Calibri"/>
              </a:rPr>
              <a:t>микрорайона Климовск городского округа Подольск</a:t>
            </a:r>
          </a:p>
        </p:txBody>
      </p:sp>
      <p:pic>
        <p:nvPicPr>
          <p:cNvPr id="35849" name="Объект 4">
            <a:extLst>
              <a:ext uri="{FF2B5EF4-FFF2-40B4-BE49-F238E27FC236}">
                <a16:creationId xmlns:a16="http://schemas.microsoft.com/office/drawing/2014/main" id="{ED85E654-2D2D-4137-8E79-42AC21FA2C2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1274390"/>
            <a:ext cx="2759075" cy="3348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Объект 5">
            <a:extLst>
              <a:ext uri="{FF2B5EF4-FFF2-40B4-BE49-F238E27FC236}">
                <a16:creationId xmlns:a16="http://schemas.microsoft.com/office/drawing/2014/main" id="{CF95E655-DC35-4C6E-B516-1996B6E6828B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429" y="1275978"/>
            <a:ext cx="3913188" cy="3346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Объект 5">
            <a:extLst>
              <a:ext uri="{FF2B5EF4-FFF2-40B4-BE49-F238E27FC236}">
                <a16:creationId xmlns:a16="http://schemas.microsoft.com/office/drawing/2014/main" id="{C67F4602-0323-43FC-965B-1291FBB5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91" y="1274391"/>
            <a:ext cx="2528888" cy="3348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0E373B7E-2380-4838-8117-90605143D80E}"/>
              </a:ext>
            </a:extLst>
          </p:cNvPr>
          <p:cNvSpPr txBox="1"/>
          <p:nvPr/>
        </p:nvSpPr>
        <p:spPr>
          <a:xfrm>
            <a:off x="9850373" y="176530"/>
            <a:ext cx="210375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Приволжское</a:t>
            </a:r>
            <a:r>
              <a:rPr sz="1200" b="1" spc="-5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управление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ts val="1370"/>
              </a:lnSpc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Ростехнадзора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7D5FC51-9F36-4A15-81EA-CB3554C83974}"/>
              </a:ext>
            </a:extLst>
          </p:cNvPr>
          <p:cNvSpPr/>
          <p:nvPr/>
        </p:nvSpPr>
        <p:spPr>
          <a:xfrm>
            <a:off x="9284207" y="132587"/>
            <a:ext cx="432816" cy="486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EE6FA1-CCBE-455C-98E1-CC2D5C586CAA}"/>
              </a:ext>
            </a:extLst>
          </p:cNvPr>
          <p:cNvSpPr txBox="1"/>
          <p:nvPr/>
        </p:nvSpPr>
        <p:spPr>
          <a:xfrm>
            <a:off x="525891" y="4936537"/>
            <a:ext cx="11140217" cy="2172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Без теплоснабжения остались </a:t>
            </a: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174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многоквартирных жилых дома (около 20 тыс. человек). </a:t>
            </a: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Ключевая причина возникновения – не своевременное проведение организационно-технических мероприятий согласно утвержденному плану действий по ликвидации аварийных ситуаций, непрофессиональные действия сотрудников котельной.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Номер слайда 5">
            <a:extLst>
              <a:ext uri="{FF2B5EF4-FFF2-40B4-BE49-F238E27FC236}">
                <a16:creationId xmlns:a16="http://schemas.microsoft.com/office/drawing/2014/main" id="{CFB272D7-5776-41B5-89BE-480B590C8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604500" y="6492875"/>
            <a:ext cx="412750" cy="184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E429757-2541-469A-9567-1C535B0C7B3B}" type="slidenum">
              <a:rPr lang="ru-RU" altLang="ru-RU" sz="1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9910C9-3C77-4D5F-A6EF-C644CA865DB8}"/>
              </a:ext>
            </a:extLst>
          </p:cNvPr>
          <p:cNvSpPr txBox="1"/>
          <p:nvPr/>
        </p:nvSpPr>
        <p:spPr>
          <a:xfrm>
            <a:off x="-641" y="259864"/>
            <a:ext cx="928484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b="1" dirty="0">
                <a:cs typeface="Arial" panose="020B0604020202020204" pitchFamily="34" charset="0"/>
              </a:rPr>
              <a:t>Аварии, произошедшие 7 и 10 января 2024 г. в г. Волгограде</a:t>
            </a:r>
          </a:p>
        </p:txBody>
      </p:sp>
      <p:pic>
        <p:nvPicPr>
          <p:cNvPr id="29704" name="Рисунок 1">
            <a:extLst>
              <a:ext uri="{FF2B5EF4-FFF2-40B4-BE49-F238E27FC236}">
                <a16:creationId xmlns:a16="http://schemas.microsoft.com/office/drawing/2014/main" id="{06F3F230-3F95-46BA-A3C2-E277D8F7F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923926"/>
            <a:ext cx="4248472" cy="28328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Рисунок 3">
            <a:extLst>
              <a:ext uri="{FF2B5EF4-FFF2-40B4-BE49-F238E27FC236}">
                <a16:creationId xmlns:a16="http://schemas.microsoft.com/office/drawing/2014/main" id="{4ED18E54-71AB-4B84-82B7-F2C6D1B950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93" y="3961641"/>
            <a:ext cx="4248473" cy="27454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Рисунок 4">
            <a:extLst>
              <a:ext uri="{FF2B5EF4-FFF2-40B4-BE49-F238E27FC236}">
                <a16:creationId xmlns:a16="http://schemas.microsoft.com/office/drawing/2014/main" id="{FCA91522-8DB2-4D80-9114-B7D01AC55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23925"/>
            <a:ext cx="4530512" cy="2846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08648F-43AA-451D-A106-0CBA73E0CDA1}"/>
              </a:ext>
            </a:extLst>
          </p:cNvPr>
          <p:cNvSpPr/>
          <p:nvPr/>
        </p:nvSpPr>
        <p:spPr>
          <a:xfrm>
            <a:off x="6096000" y="3870326"/>
            <a:ext cx="4792663" cy="2862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вследствие коррозийного износа трубопроводов теплоснабжения, относящихся к ОПО, в г. Волгограде без теплоснабжения остались:</a:t>
            </a:r>
          </a:p>
          <a:p>
            <a:pPr>
              <a:defRPr/>
            </a:pP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7 января </a:t>
            </a:r>
          </a:p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420 жилых домов, 53 социально значимых объекта; </a:t>
            </a:r>
          </a:p>
          <a:p>
            <a:pPr>
              <a:defRPr/>
            </a:pP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10 января</a:t>
            </a:r>
          </a:p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223 жилых дома, 23 социально значимых объекта  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133E7CB0-02B3-4A99-9004-49E77D01702B}"/>
              </a:ext>
            </a:extLst>
          </p:cNvPr>
          <p:cNvSpPr txBox="1"/>
          <p:nvPr/>
        </p:nvSpPr>
        <p:spPr>
          <a:xfrm>
            <a:off x="9850373" y="176530"/>
            <a:ext cx="210375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Приволжское</a:t>
            </a:r>
            <a:r>
              <a:rPr sz="1200" b="1" spc="-5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управление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ts val="1370"/>
              </a:lnSpc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Ростехнадзора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952D163A-1E47-4CA8-8879-1D410B1FF434}"/>
              </a:ext>
            </a:extLst>
          </p:cNvPr>
          <p:cNvSpPr/>
          <p:nvPr/>
        </p:nvSpPr>
        <p:spPr>
          <a:xfrm>
            <a:off x="9284207" y="132587"/>
            <a:ext cx="432816" cy="486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1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5743C9C-7065-49AE-8FB4-B5F3BDA7FD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576468"/>
              </p:ext>
            </p:extLst>
          </p:nvPr>
        </p:nvGraphicFramePr>
        <p:xfrm>
          <a:off x="540327" y="1838440"/>
          <a:ext cx="11194472" cy="4435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59978">
                  <a:extLst>
                    <a:ext uri="{9D8B030D-6E8A-4147-A177-3AD203B41FA5}">
                      <a16:colId xmlns:a16="http://schemas.microsoft.com/office/drawing/2014/main" val="3408957659"/>
                    </a:ext>
                  </a:extLst>
                </a:gridCol>
                <a:gridCol w="1953766">
                  <a:extLst>
                    <a:ext uri="{9D8B030D-6E8A-4147-A177-3AD203B41FA5}">
                      <a16:colId xmlns:a16="http://schemas.microsoft.com/office/drawing/2014/main" val="3299632115"/>
                    </a:ext>
                  </a:extLst>
                </a:gridCol>
                <a:gridCol w="2126158">
                  <a:extLst>
                    <a:ext uri="{9D8B030D-6E8A-4147-A177-3AD203B41FA5}">
                      <a16:colId xmlns:a16="http://schemas.microsoft.com/office/drawing/2014/main" val="2909002610"/>
                    </a:ext>
                  </a:extLst>
                </a:gridCol>
                <a:gridCol w="2327285">
                  <a:extLst>
                    <a:ext uri="{9D8B030D-6E8A-4147-A177-3AD203B41FA5}">
                      <a16:colId xmlns:a16="http://schemas.microsoft.com/office/drawing/2014/main" val="408119920"/>
                    </a:ext>
                  </a:extLst>
                </a:gridCol>
                <a:gridCol w="2327285">
                  <a:extLst>
                    <a:ext uri="{9D8B030D-6E8A-4147-A177-3AD203B41FA5}">
                      <a16:colId xmlns:a16="http://schemas.microsoft.com/office/drawing/2014/main" val="1773977366"/>
                    </a:ext>
                  </a:extLst>
                </a:gridCol>
              </a:tblGrid>
              <a:tr h="1267116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Субъект РФ</a:t>
                      </a: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Всего МО</a:t>
                      </a:r>
                    </a:p>
                  </a:txBody>
                  <a:tcPr marL="5004" marR="5004" marT="50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Подписаны паспорта готовности МО</a:t>
                      </a:r>
                    </a:p>
                  </a:txBody>
                  <a:tcPr marL="5004" marR="5004" marT="50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Обратились после 15 ноября 2023 г.</a:t>
                      </a:r>
                    </a:p>
                  </a:txBody>
                  <a:tcPr marL="5004" marR="5004" marT="50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Выданы акты готовности после 15 ноября 2023 г.</a:t>
                      </a:r>
                    </a:p>
                  </a:txBody>
                  <a:tcPr marL="5004" marR="5004" marT="50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304284"/>
                  </a:ext>
                </a:extLst>
              </a:tr>
              <a:tr h="79202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569471"/>
                  </a:ext>
                </a:extLst>
              </a:tr>
              <a:tr h="79202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Республика Марий Эл</a:t>
                      </a: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062808"/>
                  </a:ext>
                </a:extLst>
              </a:tr>
              <a:tr h="79202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164385"/>
                  </a:ext>
                </a:extLst>
              </a:tr>
              <a:tr h="79202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sng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sng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sng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sng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98304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68E482-663D-48D3-81E5-06CCAA04B380}"/>
              </a:ext>
            </a:extLst>
          </p:cNvPr>
          <p:cNvSpPr/>
          <p:nvPr/>
        </p:nvSpPr>
        <p:spPr>
          <a:xfrm>
            <a:off x="8688288" y="808294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7D40A5-11ED-4183-8E8D-4BB0963C5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802E2E2-8D3A-4D37-9958-BD2B238FAF93}"/>
              </a:ext>
            </a:extLst>
          </p:cNvPr>
          <p:cNvSpPr txBox="1">
            <a:spLocks/>
          </p:cNvSpPr>
          <p:nvPr/>
        </p:nvSpPr>
        <p:spPr>
          <a:xfrm>
            <a:off x="332510" y="777512"/>
            <a:ext cx="8719212" cy="538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500" b="1" dirty="0">
                <a:latin typeface="+mn-lt"/>
                <a:cs typeface="Arial" panose="020B0604020202020204" pitchFamily="34" charset="0"/>
              </a:rPr>
              <a:t>Результаты прохождения отопительного периода 2023-2024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C17153-8396-4480-A0F4-B3428C2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2CF9-F46D-4F0B-812A-240F1E00EE5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232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50373" y="176530"/>
            <a:ext cx="210375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Приволжское</a:t>
            </a:r>
            <a:r>
              <a:rPr sz="1200" b="1" spc="-5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управление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370"/>
              </a:lnSpc>
            </a:pPr>
            <a:r>
              <a:rPr sz="1200" b="1" spc="-5" dirty="0">
                <a:solidFill>
                  <a:srgbClr val="7E7E7E"/>
                </a:solidFill>
                <a:latin typeface="Tahoma"/>
                <a:cs typeface="Tahoma"/>
              </a:rPr>
              <a:t>Ростехнадзора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4207" y="132587"/>
            <a:ext cx="432816" cy="486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5292" y="549910"/>
            <a:ext cx="950468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2500" b="1" spc="-10" dirty="0">
                <a:solidFill>
                  <a:srgbClr val="000000"/>
                </a:solidFill>
                <a:latin typeface="Calibri"/>
                <a:cs typeface="Calibri"/>
              </a:rPr>
              <a:t>Основные </a:t>
            </a:r>
            <a:r>
              <a:rPr lang="ru-RU" sz="2500" b="1" spc="-5" dirty="0">
                <a:solidFill>
                  <a:srgbClr val="000000"/>
                </a:solidFill>
                <a:latin typeface="Calibri"/>
                <a:cs typeface="Calibri"/>
              </a:rPr>
              <a:t>выявленные </a:t>
            </a:r>
            <a:r>
              <a:rPr lang="ru-RU" sz="2500" b="1" spc="-15" dirty="0">
                <a:solidFill>
                  <a:srgbClr val="000000"/>
                </a:solidFill>
                <a:latin typeface="Calibri"/>
                <a:cs typeface="Calibri"/>
              </a:rPr>
              <a:t>замечания </a:t>
            </a:r>
            <a:r>
              <a:rPr lang="ru-RU" sz="2500" b="1" spc="-5" dirty="0">
                <a:latin typeface="Calibri"/>
                <a:cs typeface="Calibri"/>
              </a:rPr>
              <a:t>по </a:t>
            </a:r>
            <a:r>
              <a:rPr lang="ru-RU" sz="2500" b="1" spc="-100" dirty="0">
                <a:latin typeface="Calibri"/>
                <a:cs typeface="Calibri"/>
              </a:rPr>
              <a:t>результатам </a:t>
            </a:r>
            <a:r>
              <a:rPr lang="ru-RU" sz="2500" b="1" spc="-10" dirty="0">
                <a:latin typeface="Calibri"/>
                <a:cs typeface="Calibri"/>
              </a:rPr>
              <a:t>оценки </a:t>
            </a:r>
            <a:r>
              <a:rPr lang="ru-RU" sz="2500" b="1" spc="-25" dirty="0">
                <a:latin typeface="Calibri"/>
                <a:cs typeface="Calibri"/>
              </a:rPr>
              <a:t>готовности </a:t>
            </a:r>
            <a:r>
              <a:rPr lang="ru-RU" sz="2500" b="1" spc="-5" dirty="0">
                <a:latin typeface="Calibri"/>
                <a:cs typeface="Calibri"/>
              </a:rPr>
              <a:t>к осенне-зимнему  </a:t>
            </a:r>
            <a:r>
              <a:rPr lang="ru-RU" sz="2500" b="1" spc="-20" dirty="0">
                <a:latin typeface="Calibri"/>
                <a:cs typeface="Calibri"/>
              </a:rPr>
              <a:t>периоду</a:t>
            </a:r>
            <a:r>
              <a:rPr lang="ru-RU" sz="2500" b="1" spc="-10" dirty="0">
                <a:latin typeface="Calibri"/>
                <a:cs typeface="Calibri"/>
              </a:rPr>
              <a:t> </a:t>
            </a:r>
            <a:r>
              <a:rPr lang="ru-RU" sz="2500" b="1" spc="-5" dirty="0">
                <a:latin typeface="Calibri"/>
                <a:cs typeface="Calibri"/>
              </a:rPr>
              <a:t>2023-2024</a:t>
            </a:r>
            <a:endParaRPr lang="ru-RU" sz="2500" b="1" dirty="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656749"/>
              </p:ext>
            </p:extLst>
          </p:nvPr>
        </p:nvGraphicFramePr>
        <p:xfrm>
          <a:off x="564134" y="1413255"/>
          <a:ext cx="11389994" cy="49646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7094">
                <a:tc>
                  <a:txBody>
                    <a:bodyPr/>
                    <a:lstStyle/>
                    <a:p>
                      <a:pPr marL="91440" marR="1626235">
                        <a:lnSpc>
                          <a:spcPct val="78200"/>
                        </a:lnSpc>
                        <a:spcBef>
                          <a:spcPts val="810"/>
                        </a:spcBef>
                      </a:pPr>
                      <a:r>
                        <a:rPr sz="3200" spc="-10" dirty="0">
                          <a:latin typeface="Calibri"/>
                          <a:cs typeface="Calibri"/>
                        </a:rPr>
                        <a:t>техническое </a:t>
                      </a:r>
                      <a:r>
                        <a:rPr sz="3200" spc="-5" dirty="0">
                          <a:latin typeface="Calibri"/>
                          <a:cs typeface="Calibri"/>
                        </a:rPr>
                        <a:t>состояние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тепловых сетей </a:t>
                      </a:r>
                      <a:r>
                        <a:rPr sz="32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оборудования </a:t>
                      </a:r>
                      <a:r>
                        <a:rPr sz="320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соответствует </a:t>
                      </a:r>
                      <a:r>
                        <a:rPr sz="3200" spc="-5" dirty="0">
                          <a:latin typeface="Calibri"/>
                          <a:cs typeface="Calibri"/>
                        </a:rPr>
                        <a:t>требованиям  </a:t>
                      </a:r>
                      <a:r>
                        <a:rPr sz="3200" dirty="0">
                          <a:latin typeface="Calibri"/>
                          <a:cs typeface="Calibri"/>
                        </a:rPr>
                        <a:t>нормативных</a:t>
                      </a:r>
                      <a:r>
                        <a:rPr sz="3200" spc="-15" dirty="0">
                          <a:latin typeface="Calibri"/>
                          <a:cs typeface="Calibri"/>
                        </a:rPr>
                        <a:t> документов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R w="38100">
                      <a:solidFill>
                        <a:srgbClr val="E6E6E6"/>
                      </a:solidFill>
                      <a:prstDash val="solid"/>
                    </a:lnR>
                    <a:lnB w="38100">
                      <a:solidFill>
                        <a:srgbClr val="E6E6E6"/>
                      </a:solidFill>
                      <a:prstDash val="solid"/>
                    </a:lnB>
                    <a:solidFill>
                      <a:srgbClr val="FFB7B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  <a:spcBef>
                          <a:spcPts val="3420"/>
                        </a:spcBef>
                      </a:pPr>
                      <a:r>
                        <a:rPr sz="4800" dirty="0">
                          <a:latin typeface="Calibri"/>
                          <a:cs typeface="Calibri"/>
                        </a:rPr>
                        <a:t>60%</a:t>
                      </a:r>
                    </a:p>
                  </a:txBody>
                  <a:tcPr marL="0" marR="0" marT="434340" marB="0">
                    <a:lnL w="38100">
                      <a:solidFill>
                        <a:srgbClr val="E6E6E6"/>
                      </a:solidFill>
                      <a:prstDash val="solid"/>
                    </a:lnL>
                    <a:lnB w="38100">
                      <a:solidFill>
                        <a:srgbClr val="E6E6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166">
                <a:tc>
                  <a:txBody>
                    <a:bodyPr/>
                    <a:lstStyle/>
                    <a:p>
                      <a:pPr marL="91440">
                        <a:lnSpc>
                          <a:spcPts val="3615"/>
                        </a:lnSpc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3200" spc="-15" dirty="0">
                          <a:latin typeface="Calibri"/>
                          <a:cs typeface="Calibri"/>
                        </a:rPr>
                        <a:t>проводится </a:t>
                      </a:r>
                      <a:r>
                        <a:rPr sz="3200" dirty="0">
                          <a:latin typeface="Calibri"/>
                          <a:cs typeface="Calibri"/>
                        </a:rPr>
                        <a:t>плановый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ремонт</a:t>
                      </a:r>
                      <a:r>
                        <a:rPr sz="3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оборудования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8100">
                      <a:solidFill>
                        <a:srgbClr val="E6E6E6"/>
                      </a:solidFill>
                      <a:prstDash val="solid"/>
                    </a:lnR>
                    <a:lnT w="38100">
                      <a:solidFill>
                        <a:srgbClr val="E6E6E6"/>
                      </a:solidFill>
                      <a:prstDash val="solid"/>
                    </a:lnT>
                    <a:lnB w="38100">
                      <a:solidFill>
                        <a:srgbClr val="E6E6E6"/>
                      </a:solidFill>
                      <a:prstDash val="solid"/>
                    </a:lnB>
                    <a:solidFill>
                      <a:srgbClr val="FFB7B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4340" marB="0">
                    <a:lnL w="38100">
                      <a:solidFill>
                        <a:srgbClr val="E6E6E6"/>
                      </a:solidFill>
                      <a:prstDash val="solid"/>
                    </a:lnL>
                    <a:lnB w="38100">
                      <a:solidFill>
                        <a:srgbClr val="E6E6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041">
                <a:tc>
                  <a:txBody>
                    <a:bodyPr/>
                    <a:lstStyle/>
                    <a:p>
                      <a:pPr marL="91440" marR="2305685">
                        <a:lnSpc>
                          <a:spcPct val="78200"/>
                        </a:lnSpc>
                        <a:spcBef>
                          <a:spcPts val="645"/>
                        </a:spcBef>
                      </a:pPr>
                      <a:r>
                        <a:rPr sz="3200" spc="-1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3200" dirty="0">
                          <a:latin typeface="Calibri"/>
                          <a:cs typeface="Calibri"/>
                        </a:rPr>
                        <a:t>проектной, </a:t>
                      </a:r>
                      <a:r>
                        <a:rPr sz="3200" spc="-5" dirty="0">
                          <a:latin typeface="Calibri"/>
                          <a:cs typeface="Calibri"/>
                        </a:rPr>
                        <a:t>эксплуатационной 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документации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R w="38100">
                      <a:solidFill>
                        <a:srgbClr val="E6E6E6"/>
                      </a:solidFill>
                      <a:prstDash val="solid"/>
                    </a:lnR>
                    <a:lnT w="38100">
                      <a:solidFill>
                        <a:srgbClr val="E6E6E6"/>
                      </a:solidFill>
                      <a:prstDash val="solid"/>
                    </a:lnT>
                    <a:lnB w="38100">
                      <a:solidFill>
                        <a:srgbClr val="E6E6E6"/>
                      </a:solidFill>
                      <a:prstDash val="solid"/>
                    </a:lnB>
                    <a:solidFill>
                      <a:srgbClr val="FFB7B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  <a:spcBef>
                          <a:spcPts val="3510"/>
                        </a:spcBef>
                      </a:pPr>
                      <a:r>
                        <a:rPr sz="4800" dirty="0">
                          <a:latin typeface="Calibri"/>
                          <a:cs typeface="Calibri"/>
                        </a:rPr>
                        <a:t>30%</a:t>
                      </a:r>
                    </a:p>
                  </a:txBody>
                  <a:tcPr marL="0" marR="0" marT="445770" marB="0">
                    <a:lnL w="38100">
                      <a:solidFill>
                        <a:srgbClr val="E6E6E6"/>
                      </a:solidFill>
                      <a:prstDash val="solid"/>
                    </a:lnL>
                    <a:lnT w="38100">
                      <a:solidFill>
                        <a:srgbClr val="E6E6E6"/>
                      </a:solidFill>
                      <a:prstDash val="solid"/>
                    </a:lnT>
                    <a:lnB w="38100">
                      <a:solidFill>
                        <a:srgbClr val="E6E6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78">
                <a:tc>
                  <a:txBody>
                    <a:bodyPr/>
                    <a:lstStyle/>
                    <a:p>
                      <a:pPr marL="91440" marR="892175">
                        <a:lnSpc>
                          <a:spcPct val="78200"/>
                        </a:lnSpc>
                        <a:spcBef>
                          <a:spcPts val="869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3200" spc="-15" dirty="0">
                          <a:latin typeface="Calibri"/>
                          <a:cs typeface="Calibri"/>
                        </a:rPr>
                        <a:t>проводится техническое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освидетельствование  зданий, </a:t>
                      </a:r>
                      <a:r>
                        <a:rPr sz="3200" spc="-5" dirty="0">
                          <a:latin typeface="Calibri"/>
                          <a:cs typeface="Calibri"/>
                        </a:rPr>
                        <a:t>сооружений,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диагностика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 оборудования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R w="38100">
                      <a:solidFill>
                        <a:srgbClr val="E6E6E6"/>
                      </a:solidFill>
                      <a:prstDash val="solid"/>
                    </a:lnR>
                    <a:lnT w="38100">
                      <a:solidFill>
                        <a:srgbClr val="E6E6E6"/>
                      </a:solidFill>
                      <a:prstDash val="solid"/>
                    </a:lnT>
                    <a:lnB w="38100">
                      <a:solidFill>
                        <a:srgbClr val="E6E6E6"/>
                      </a:solidFill>
                      <a:prstDash val="solid"/>
                    </a:lnB>
                    <a:solidFill>
                      <a:srgbClr val="FFB7B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5770" marB="0">
                    <a:lnL w="38100">
                      <a:solidFill>
                        <a:srgbClr val="E6E6E6"/>
                      </a:solidFill>
                      <a:prstDash val="solid"/>
                    </a:lnL>
                    <a:lnT w="38100">
                      <a:solidFill>
                        <a:srgbClr val="E6E6E6"/>
                      </a:solidFill>
                      <a:prstDash val="solid"/>
                    </a:lnT>
                    <a:lnB w="38100">
                      <a:solidFill>
                        <a:srgbClr val="E6E6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78">
                <a:tc>
                  <a:txBody>
                    <a:bodyPr/>
                    <a:lstStyle/>
                    <a:p>
                      <a:pPr marL="91440" marR="889635">
                        <a:lnSpc>
                          <a:spcPct val="78200"/>
                        </a:lnSpc>
                        <a:spcBef>
                          <a:spcPts val="869"/>
                        </a:spcBef>
                      </a:pPr>
                      <a:r>
                        <a:rPr sz="3200" spc="-5" dirty="0">
                          <a:latin typeface="Calibri"/>
                          <a:cs typeface="Calibri"/>
                        </a:rPr>
                        <a:t>эксплуатация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осуществляется </a:t>
                      </a:r>
                      <a:r>
                        <a:rPr sz="3200" spc="-15" dirty="0">
                          <a:latin typeface="Calibri"/>
                          <a:cs typeface="Calibri"/>
                        </a:rPr>
                        <a:t>неподготовленным  </a:t>
                      </a:r>
                      <a:r>
                        <a:rPr sz="3200" dirty="0">
                          <a:latin typeface="Calibri"/>
                          <a:cs typeface="Calibri"/>
                        </a:rPr>
                        <a:t>персоналом</a:t>
                      </a:r>
                    </a:p>
                  </a:txBody>
                  <a:tcPr marL="0" marR="0" marT="110489" marB="0">
                    <a:lnR w="38100">
                      <a:solidFill>
                        <a:srgbClr val="E6E6E6"/>
                      </a:solidFill>
                      <a:prstDash val="solid"/>
                    </a:lnR>
                    <a:lnT w="38100">
                      <a:solidFill>
                        <a:srgbClr val="E6E6E6"/>
                      </a:solidFill>
                      <a:prstDash val="solid"/>
                    </a:lnT>
                    <a:solidFill>
                      <a:srgbClr val="FFB7B8"/>
                    </a:solidFill>
                  </a:tcPr>
                </a:tc>
                <a:tc>
                  <a:txBody>
                    <a:bodyPr/>
                    <a:lstStyle/>
                    <a:p>
                      <a:pPr marL="388620">
                        <a:lnSpc>
                          <a:spcPts val="5485"/>
                        </a:lnSpc>
                      </a:pPr>
                      <a:r>
                        <a:rPr sz="4800" dirty="0">
                          <a:latin typeface="Calibri"/>
                          <a:cs typeface="Calibri"/>
                        </a:rPr>
                        <a:t>10%</a:t>
                      </a:r>
                    </a:p>
                  </a:txBody>
                  <a:tcPr marL="0" marR="0" marT="0" marB="0">
                    <a:lnL w="38100">
                      <a:solidFill>
                        <a:srgbClr val="E6E6E6"/>
                      </a:solidFill>
                      <a:prstDash val="solid"/>
                    </a:lnL>
                    <a:lnT w="38100">
                      <a:solidFill>
                        <a:srgbClr val="E6E6E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62" y="2532673"/>
            <a:ext cx="3362794" cy="4115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7" y="2515653"/>
            <a:ext cx="6124983" cy="41159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2376" y="1046847"/>
            <a:ext cx="84660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cs typeface="Times New Roman" panose="02020603050405020304" pitchFamily="18" charset="0"/>
              </a:rPr>
              <a:t>15.08.2023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н</a:t>
            </a:r>
            <a:r>
              <a:rPr lang="ru-RU" sz="2000" dirty="0">
                <a:solidFill>
                  <a:srgbClr val="000000"/>
                </a:solidFill>
              </a:rPr>
              <a:t>е осуществляется контроль за зданием и сооружениями котельной № 6 по ул. Виноградова в г. </a:t>
            </a:r>
            <a:r>
              <a:rPr lang="ru-RU" sz="2000" dirty="0" err="1">
                <a:solidFill>
                  <a:srgbClr val="000000"/>
                </a:solidFill>
              </a:rPr>
              <a:t>Козловка</a:t>
            </a:r>
            <a:r>
              <a:rPr lang="ru-RU" sz="2000" dirty="0">
                <a:solidFill>
                  <a:srgbClr val="000000"/>
                </a:solidFill>
              </a:rPr>
              <a:t>, нарушено остекление котельной, вместо стекол в оконных проемах установлены подручные материалы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" y="300456"/>
            <a:ext cx="898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cs typeface="Times New Roman" panose="02020603050405020304" pitchFamily="18" charset="0"/>
              </a:rPr>
              <a:t>г. </a:t>
            </a:r>
            <a:r>
              <a:rPr lang="ru-RU" sz="2400" b="1" dirty="0" err="1">
                <a:cs typeface="Times New Roman" panose="02020603050405020304" pitchFamily="18" charset="0"/>
              </a:rPr>
              <a:t>Козловка</a:t>
            </a:r>
            <a:r>
              <a:rPr lang="ru-RU" sz="2400" b="1" dirty="0">
                <a:cs typeface="Times New Roman" panose="02020603050405020304" pitchFamily="18" charset="0"/>
              </a:rPr>
              <a:t> Чувашской Республики. Котельная по </a:t>
            </a:r>
            <a:r>
              <a:rPr lang="ru-RU" sz="2400" b="1" dirty="0" err="1">
                <a:cs typeface="Times New Roman" panose="02020603050405020304" pitchFamily="18" charset="0"/>
              </a:rPr>
              <a:t>ул.Виноградова</a:t>
            </a:r>
            <a:r>
              <a:rPr lang="ru-RU" sz="24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6ED41-6444-4435-B9D7-56A0FC511F9B}"/>
              </a:ext>
            </a:extLst>
          </p:cNvPr>
          <p:cNvSpPr txBox="1"/>
          <p:nvPr/>
        </p:nvSpPr>
        <p:spPr>
          <a:xfrm>
            <a:off x="4791456" y="2515653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96261-ECC5-49CB-95C3-D1C054230748}"/>
              </a:ext>
            </a:extLst>
          </p:cNvPr>
          <p:cNvSpPr txBox="1"/>
          <p:nvPr/>
        </p:nvSpPr>
        <p:spPr>
          <a:xfrm>
            <a:off x="722376" y="2544931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681BF3-5DD0-4676-ABA0-750B91026444}"/>
              </a:ext>
            </a:extLst>
          </p:cNvPr>
          <p:cNvSpPr/>
          <p:nvPr/>
        </p:nvSpPr>
        <p:spPr>
          <a:xfrm>
            <a:off x="8688288" y="808294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85617B-4F76-444E-B77F-BBDB9F46F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8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048" y="1799392"/>
            <a:ext cx="3633343" cy="4624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6413" y="2408254"/>
            <a:ext cx="4500554" cy="35359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176" y="162686"/>
            <a:ext cx="994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anose="02020603050405020304" pitchFamily="18" charset="0"/>
              </a:rPr>
              <a:t>Котельная по ул. Комсомольская 60 </a:t>
            </a:r>
            <a:r>
              <a:rPr lang="ru-RU" sz="2400" b="1" dirty="0" err="1">
                <a:cs typeface="Times New Roman" panose="02020603050405020304" pitchFamily="18" charset="0"/>
              </a:rPr>
              <a:t>с.Порецкое</a:t>
            </a:r>
            <a:r>
              <a:rPr lang="ru-RU" sz="2400" b="1" dirty="0">
                <a:cs typeface="Times New Roman" panose="02020603050405020304" pitchFamily="18" charset="0"/>
              </a:rPr>
              <a:t> Чувашской Республики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9224" y="881611"/>
            <a:ext cx="8566213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cs typeface="Times New Roman" panose="02020603050405020304" pitchFamily="18" charset="0"/>
              </a:rPr>
              <a:t>19.07.2023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е проводятся наблюдения за состоянием газоходов </a:t>
            </a:r>
            <a:b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 установленные сроки, а именно </a:t>
            </a:r>
            <a:r>
              <a:rPr lang="ru-RU" sz="2000" dirty="0">
                <a:ea typeface="Calibri" panose="020F0502020204030204" pitchFamily="34" charset="0"/>
              </a:rPr>
              <a:t>отсутствует тепловая изоляция газоходов </a:t>
            </a:r>
            <a:br>
              <a:rPr lang="ru-RU" sz="2000" dirty="0">
                <a:ea typeface="Calibri" panose="020F0502020204030204" pitchFamily="34" charset="0"/>
              </a:rPr>
            </a:br>
            <a:r>
              <a:rPr lang="ru-RU" sz="2000" dirty="0">
                <a:ea typeface="Calibri" panose="020F0502020204030204" pitchFamily="34" charset="0"/>
              </a:rPr>
              <a:t>на выходе из котельной.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927C97-ED07-4E87-B72B-A663C09F8717}"/>
              </a:ext>
            </a:extLst>
          </p:cNvPr>
          <p:cNvSpPr txBox="1"/>
          <p:nvPr/>
        </p:nvSpPr>
        <p:spPr>
          <a:xfrm>
            <a:off x="6570368" y="1909393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5A907-207B-4F8C-A31F-A5FDF15C6AE4}"/>
              </a:ext>
            </a:extLst>
          </p:cNvPr>
          <p:cNvSpPr txBox="1"/>
          <p:nvPr/>
        </p:nvSpPr>
        <p:spPr>
          <a:xfrm>
            <a:off x="900381" y="1909393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131D90-ABA2-49D6-B271-0AB2A1012EB1}"/>
              </a:ext>
            </a:extLst>
          </p:cNvPr>
          <p:cNvSpPr/>
          <p:nvPr/>
        </p:nvSpPr>
        <p:spPr>
          <a:xfrm>
            <a:off x="8688288" y="808294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60F8C3-81C9-4FCE-9CA9-1E78C857D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9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105002048_000000_20231004-095725_3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230" y="2530658"/>
            <a:ext cx="5724578" cy="398389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9497" y="2530658"/>
            <a:ext cx="3715015" cy="3983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8483" y="239966"/>
            <a:ext cx="8628784" cy="196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Котельная «Центральная» село Аликово Аликовского муниципального округа Чувашской Республики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cs typeface="Times New Roman" panose="02020603050405020304" pitchFamily="18" charset="0"/>
              </a:rPr>
              <a:t>04.10.2023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е проводятся наблюдения за состоянием газоходов </a:t>
            </a:r>
            <a:b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 установленные сроки, а именно отсутствует тепловая изоляция газоходов на выходе из котельной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BF60C-B0D1-452D-960A-F4025FD1C28B}"/>
              </a:ext>
            </a:extLst>
          </p:cNvPr>
          <p:cNvSpPr txBox="1"/>
          <p:nvPr/>
        </p:nvSpPr>
        <p:spPr>
          <a:xfrm>
            <a:off x="7167454" y="2165378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51702-B27B-431D-AE6A-B53AD6BD9823}"/>
              </a:ext>
            </a:extLst>
          </p:cNvPr>
          <p:cNvSpPr txBox="1"/>
          <p:nvPr/>
        </p:nvSpPr>
        <p:spPr>
          <a:xfrm>
            <a:off x="740230" y="2161326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8B64AC-D1AD-4FAD-9E60-D2BE5ED444C6}"/>
              </a:ext>
            </a:extLst>
          </p:cNvPr>
          <p:cNvSpPr/>
          <p:nvPr/>
        </p:nvSpPr>
        <p:spPr>
          <a:xfrm>
            <a:off x="8688288" y="808294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EB6B11-43EF-47D5-AB0A-498D46AB6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5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67BBC0C-3490-4FAF-92DA-9A6AA8CAA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368" y="2258189"/>
            <a:ext cx="6191571" cy="4442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427181-D295-44C3-8877-6F83A829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90" y="2248886"/>
            <a:ext cx="3347118" cy="445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AB17C-FBD0-4A2C-BB90-8284CCF0AB0F}"/>
              </a:ext>
            </a:extLst>
          </p:cNvPr>
          <p:cNvSpPr txBox="1"/>
          <p:nvPr/>
        </p:nvSpPr>
        <p:spPr>
          <a:xfrm>
            <a:off x="366713" y="157161"/>
            <a:ext cx="89182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Котельная в Республике Марий Эл, Моркинский район, п. Красный Стекловар</a:t>
            </a:r>
          </a:p>
          <a:p>
            <a:endParaRPr lang="ru-RU" sz="2000" dirty="0"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cs typeface="Times New Roman" panose="02020603050405020304" pitchFamily="18" charset="0"/>
              </a:rPr>
              <a:t>04.10.2023 выявлено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не проводятся должным образом мероприятия по обеспечению длительного и надежного использования здания котельной, а именно нарушена целостность крыши, отсутствуют фронтоны, конек, часть карниза по периметру крыши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68B5D-AAD9-453D-936E-43B7D0CF1FD1}"/>
              </a:ext>
            </a:extLst>
          </p:cNvPr>
          <p:cNvSpPr txBox="1"/>
          <p:nvPr/>
        </p:nvSpPr>
        <p:spPr>
          <a:xfrm>
            <a:off x="7227389" y="2220211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Стало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91584-9FE0-44F8-80DE-D048634979BB}"/>
              </a:ext>
            </a:extLst>
          </p:cNvPr>
          <p:cNvSpPr txBox="1"/>
          <p:nvPr/>
        </p:nvSpPr>
        <p:spPr>
          <a:xfrm>
            <a:off x="366712" y="2188486"/>
            <a:ext cx="321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707715-9026-4E1C-8CB6-377BA94CB16D}"/>
              </a:ext>
            </a:extLst>
          </p:cNvPr>
          <p:cNvSpPr/>
          <p:nvPr/>
        </p:nvSpPr>
        <p:spPr>
          <a:xfrm>
            <a:off x="8688288" y="808294"/>
            <a:ext cx="35037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Приволжское управление </a:t>
            </a:r>
          </a:p>
          <a:p>
            <a:pPr marL="1082675">
              <a:lnSpc>
                <a:spcPct val="90000"/>
              </a:lnSpc>
            </a:pPr>
            <a:r>
              <a:rPr kumimoji="1"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Ростехнадзора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BBF90B-E368-416E-A7B2-A3D654EA2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40" y="777512"/>
            <a:ext cx="432048" cy="4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64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12028</TotalTime>
  <Words>890</Words>
  <Application>Microsoft Office PowerPoint</Application>
  <PresentationFormat>Широкоэкранный</PresentationFormat>
  <Paragraphs>160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Тема Office</vt:lpstr>
      <vt:lpstr>ФЕДЕРАЛЬНАЯ СЛУЖБА по экологическому, технологическому и атомному надзору  Приволжское управление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ИТП здания бассейна в Елабужском районе Республики Татарстан  15.07.2023 выявлено: не проведен текущий ремонт в ИТП здания бассейна, а именно не проведена очистка, промывка теплообменника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Паспорт готовности к осенне-зимнему периоду 2024-2025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MAF</dc:creator>
  <cp:lastModifiedBy>Измайлова Зульфия Наилевна</cp:lastModifiedBy>
  <cp:revision>155</cp:revision>
  <dcterms:created xsi:type="dcterms:W3CDTF">2021-10-13T13:11:18Z</dcterms:created>
  <dcterms:modified xsi:type="dcterms:W3CDTF">2024-05-31T06:58:41Z</dcterms:modified>
</cp:coreProperties>
</file>